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loquentjavascript.net/" TargetMode="External"/><Relationship Id="rId3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smashingmagazine.com/2011/10/16-pixels-body-copy-anything-less-costly-mistake" TargetMode="External"/><Relationship Id="rId3" Type="http://schemas.openxmlformats.org/officeDocument/2006/relationships/hyperlink" Target="http://baymard.com/blog/line-length-readability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typeplate.com/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hyperlink" Target="https://developer.mozilla.org/en-US/docs/Web/CSS/Pseudo-classes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etbootstrap.com/" TargetMode="External"/><Relationship Id="rId3" Type="http://schemas.openxmlformats.org/officeDocument/2006/relationships/image" Target="../media/image10.jpeg"/><Relationship Id="rId4" Type="http://schemas.openxmlformats.org/officeDocument/2006/relationships/image" Target="../media/image1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Down and Dirty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73" name="Shape 70"/>
          <p:cNvSpPr txBox="1"/>
          <p:nvPr/>
        </p:nvSpPr>
        <p:spPr>
          <a:xfrm>
            <a:off x="304799" y="4258791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Code School </a:t>
            </a:r>
            <a:r>
              <a:rPr b="0"/>
              <a:t>offers some of the best online courses for HTML, CSS, JavaScript, Node, Express and React.</a:t>
            </a:r>
          </a:p>
        </p:txBody>
      </p:sp>
      <p:pic>
        <p:nvPicPr>
          <p:cNvPr id="7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60746"/>
            <a:ext cx="8610600" cy="3164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77" name="Shape 70"/>
          <p:cNvSpPr txBox="1"/>
          <p:nvPr/>
        </p:nvSpPr>
        <p:spPr>
          <a:xfrm>
            <a:off x="304799" y="4724399"/>
            <a:ext cx="8610601" cy="123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Jon Duckett’s books </a:t>
            </a:r>
            <a:r>
              <a:rPr i="1"/>
              <a:t>HTML &amp; CSS </a:t>
            </a:r>
            <a:r>
              <a:t>and</a:t>
            </a:r>
            <a:r>
              <a:rPr i="1"/>
              <a:t> JavaScript &amp; jQuery</a:t>
            </a:r>
            <a:r>
              <a:t>.</a:t>
            </a:r>
            <a:r>
              <a:rPr i="1"/>
              <a:t>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These are two of the clearest primers on their respective subjects. If you’re a “book-person,” these may be helpful texts. </a:t>
            </a:r>
          </a:p>
        </p:txBody>
      </p:sp>
      <p:pic>
        <p:nvPicPr>
          <p:cNvPr id="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990600"/>
            <a:ext cx="2705100" cy="339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200" y="978854"/>
            <a:ext cx="2736433" cy="340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3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82" name="Shape 70"/>
          <p:cNvSpPr txBox="1"/>
          <p:nvPr/>
        </p:nvSpPr>
        <p:spPr>
          <a:xfrm>
            <a:off x="4495800" y="990600"/>
            <a:ext cx="4571999" cy="310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i="1" sz="2200">
                <a:latin typeface="Arial"/>
                <a:ea typeface="Arial"/>
                <a:cs typeface="Arial"/>
                <a:sym typeface="Arial"/>
              </a:defRPr>
            </a:pPr>
            <a:r>
              <a:t>Eloquent JavaScript</a:t>
            </a:r>
            <a:r>
              <a:rPr i="0"/>
              <a:t>:</a:t>
            </a:r>
            <a:r>
              <a:rPr b="0" i="0"/>
              <a:t> a terrific, free book that goes through the fundamentals of JavaScript.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can find it here:</a:t>
            </a:r>
            <a:b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http://eloquentjavascript.net/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8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914399"/>
            <a:ext cx="4057650" cy="5257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pic>
        <p:nvPicPr>
          <p:cNvPr id="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789547"/>
            <a:ext cx="7239000" cy="5429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sp>
        <p:nvSpPr>
          <p:cNvPr id="89" name="Shape 70"/>
          <p:cNvSpPr txBox="1"/>
          <p:nvPr/>
        </p:nvSpPr>
        <p:spPr>
          <a:xfrm>
            <a:off x="304799" y="761998"/>
            <a:ext cx="8740776" cy="4036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Check your homework due dates in Bootcamp Spot</a:t>
            </a:r>
            <a:r>
              <a:rPr b="0"/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Generally speaking, expect homework to be semi-challenging.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Make sure you’re leaving a solid block of time to put in.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i="1" sz="2200">
                <a:latin typeface="Arial"/>
                <a:ea typeface="Arial"/>
                <a:cs typeface="Arial"/>
                <a:sym typeface="Arial"/>
              </a:defRPr>
            </a:pPr>
            <a:r>
              <a:t>If you find yourself working on assignment for over 2 hours without even a small amount of progress, </a:t>
            </a:r>
            <a:r>
              <a:rPr b="1"/>
              <a:t>let us know</a:t>
            </a:r>
            <a:r>
              <a:t>!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don’t win points in life staring at a blank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94" name="Shape 70"/>
          <p:cNvSpPr txBox="1"/>
          <p:nvPr/>
        </p:nvSpPr>
        <p:spPr>
          <a:xfrm>
            <a:off x="304799" y="761998"/>
            <a:ext cx="8740776" cy="333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class, we’ll be introducing: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CSS Typography and Google Fonts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Pseudo-Classes 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 Basics of Twitter Bootstrap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Typography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Typography is Huge</a:t>
            </a:r>
          </a:p>
        </p:txBody>
      </p:sp>
      <p:pic>
        <p:nvPicPr>
          <p:cNvPr id="9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387" y="946058"/>
            <a:ext cx="8405814" cy="4238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70"/>
          <p:cNvSpPr txBox="1"/>
          <p:nvPr/>
        </p:nvSpPr>
        <p:spPr>
          <a:xfrm>
            <a:off x="304799" y="5226498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Typography </a:t>
            </a:r>
            <a:r>
              <a:rPr b="0"/>
              <a:t>can play a huge role in the visual aesthetic and emotional identity of a webpage.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Typographic Properties</a:t>
            </a:r>
          </a:p>
        </p:txBody>
      </p:sp>
      <p:sp>
        <p:nvSpPr>
          <p:cNvPr id="103" name="Shape 70"/>
          <p:cNvSpPr txBox="1"/>
          <p:nvPr/>
        </p:nvSpPr>
        <p:spPr>
          <a:xfrm>
            <a:off x="409303" y="783753"/>
            <a:ext cx="8610601" cy="621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Height</a:t>
            </a:r>
            <a:br/>
            <a:r>
              <a:rPr b="0"/>
              <a:t>Distance between lines of text on a page (Golden Ratio of 1.5x font).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br/>
            <a:r>
              <a:rPr b="0"/>
              <a:t>Actual size of lettering. Should be at least 16 px on modern pages.</a:t>
            </a:r>
            <a:br>
              <a:rPr b="0"/>
            </a:b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https://www.smashingmagazine.com/2011/10/16-pixels-body-copy-anything-less-costly-mistake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Length</a:t>
            </a:r>
            <a:br/>
            <a:r>
              <a:rPr b="0"/>
              <a:t>Not a CSS property but rather a standard. Should be about 50-75 characters per line on a desktop .</a:t>
            </a:r>
            <a:br>
              <a:rPr b="0"/>
            </a:b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http://baymard.com/blog/line-length-readability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Letter Spacing</a:t>
            </a:r>
            <a:br/>
            <a:r>
              <a:rPr b="0"/>
              <a:t>Spacing between individual letters—try to avoid cramping.</a:t>
            </a:r>
            <a:br>
              <a:rPr b="0"/>
            </a:b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Sans-Serif vs Serif</a:t>
            </a:r>
            <a:br/>
            <a:r>
              <a:rPr b="0"/>
              <a:t>Sans-serif are fonts sans their serifs—no tails. They’re easier to read online.</a:t>
            </a:r>
            <a:br>
              <a:rPr b="0"/>
            </a:br>
            <a:br>
              <a:rPr b="0"/>
            </a:br>
            <a:br>
              <a:rPr b="0"/>
            </a:b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 Few Admin Items…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Line Height vs Fonts</a:t>
            </a:r>
          </a:p>
        </p:txBody>
      </p:sp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914400"/>
            <a:ext cx="8526007" cy="4407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Serif vs Sans Serif</a:t>
            </a:r>
          </a:p>
        </p:txBody>
      </p:sp>
      <p:pic>
        <p:nvPicPr>
          <p:cNvPr id="1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703948"/>
            <a:ext cx="8701096" cy="4814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70"/>
          <p:cNvSpPr txBox="1"/>
          <p:nvPr/>
        </p:nvSpPr>
        <p:spPr>
          <a:xfrm>
            <a:off x="304799" y="5518556"/>
            <a:ext cx="8610601" cy="819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Serif fonts</a:t>
            </a:r>
            <a:r>
              <a:rPr b="0"/>
              <a:t> include small lines attached to the end strokes of letters.</a:t>
            </a:r>
            <a:endParaRPr sz="2400"/>
          </a:p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Sans-Serif</a:t>
            </a:r>
            <a:r>
              <a:rPr b="0"/>
              <a:t> (without serif) do not include such strokes.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" name="TextBox 7"/>
          <p:cNvSpPr txBox="1"/>
          <p:nvPr/>
        </p:nvSpPr>
        <p:spPr>
          <a:xfrm>
            <a:off x="304800" y="914399"/>
            <a:ext cx="8686800" cy="569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block of text using a Lorem Ipsum Generator. Incorporate it into an HTML Document. 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use CSS styling to modify the: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Font-family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Line-height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Letter-spacing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TypePlate and see if you can figure out how to incorporate it into your site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http://typeplate.com/</a:t>
            </a:r>
            <a:r>
              <a:t>).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4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  <p:pic>
        <p:nvPicPr>
          <p:cNvPr id="11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" y="995746"/>
            <a:ext cx="8401050" cy="4692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70"/>
          <p:cNvSpPr txBox="1"/>
          <p:nvPr/>
        </p:nvSpPr>
        <p:spPr>
          <a:xfrm>
            <a:off x="304799" y="5818053"/>
            <a:ext cx="8610601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can easily incorporate Google’s custom fonts.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121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4" name="TextBox 7"/>
          <p:cNvSpPr txBox="1"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(or re-use) an HTML Document of your choosing and then incorporate 2-3 custom Google fonts into the page.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Font Awesome icons and see if you can figure out how to incorporate one onto your page. </a:t>
            </a:r>
          </a:p>
        </p:txBody>
      </p:sp>
      <p:sp>
        <p:nvSpPr>
          <p:cNvPr id="125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Pseudo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Pseudo Classes</a:t>
            </a:r>
          </a:p>
        </p:txBody>
      </p:sp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4398" y="990600"/>
            <a:ext cx="4310744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1" name="Shape 70"/>
          <p:cNvSpPr txBox="1"/>
          <p:nvPr/>
        </p:nvSpPr>
        <p:spPr>
          <a:xfrm>
            <a:off x="409305" y="783753"/>
            <a:ext cx="3857896" cy="4505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CSS has keywords that can be added to selectors. These highlight the </a:t>
            </a:r>
            <a:r>
              <a:rPr b="1" u="sng"/>
              <a:t>special states</a:t>
            </a:r>
            <a:r>
              <a:rPr b="1"/>
              <a:t> </a:t>
            </a:r>
            <a:r>
              <a:t>of the selected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Great example: CSS can hook onto the specific moment when a link is </a:t>
            </a:r>
            <a:r>
              <a:rPr b="1" u="sng"/>
              <a:t>hovered over</a:t>
            </a:r>
            <a:r>
              <a:t> using the </a:t>
            </a:r>
            <a:r>
              <a:rPr b="1"/>
              <a:t>:hover </a:t>
            </a:r>
            <a:r>
              <a:t>pseudo-class.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Complete list of pseudo-classes found here: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https://developer.mozilla.org/en-US/docs/Web/CSS/Pseudo-classes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Button with Various States</a:t>
            </a:r>
          </a:p>
        </p:txBody>
      </p:sp>
      <p:pic>
        <p:nvPicPr>
          <p:cNvPr id="1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636000" cy="518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137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(Button.html | 3-Pseudoclass)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is Due!</a:t>
            </a:r>
          </a:p>
        </p:txBody>
      </p:sp>
      <p:sp>
        <p:nvSpPr>
          <p:cNvPr id="49" name="Title 1"/>
          <p:cNvSpPr txBox="1"/>
          <p:nvPr/>
        </p:nvSpPr>
        <p:spPr>
          <a:xfrm>
            <a:off x="152400" y="5146871"/>
            <a:ext cx="883920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Don’t forget to submit both the GitHub and GitHub Pages links!</a:t>
            </a:r>
          </a:p>
        </p:txBody>
      </p:sp>
      <p:pic>
        <p:nvPicPr>
          <p:cNvPr id="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143000"/>
            <a:ext cx="4876800" cy="4276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TextBox 7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series of links and modify the pseudo-classes associated with their Default, Active, Hover and Focus States.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</a:t>
            </a:r>
            <a:endParaRPr b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141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Beyond CSS Hacking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Refresher on HTML/CSS </a:t>
            </a:r>
          </a:p>
        </p:txBody>
      </p:sp>
      <p:sp>
        <p:nvSpPr>
          <p:cNvPr id="146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web”.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vs HTML/CSS</a:t>
            </a:r>
          </a:p>
        </p:txBody>
      </p:sp>
      <p:sp>
        <p:nvSpPr>
          <p:cNvPr id="151" name="Content Placeholder 2"/>
          <p:cNvSpPr txBox="1"/>
          <p:nvPr/>
        </p:nvSpPr>
        <p:spPr>
          <a:xfrm>
            <a:off x="457201" y="990600"/>
            <a:ext cx="403860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152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15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7"/>
          <p:cNvSpPr txBox="1"/>
          <p:nvPr/>
        </p:nvSpPr>
        <p:spPr>
          <a:xfrm>
            <a:off x="304800" y="98052"/>
            <a:ext cx="6248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You (Probably) Feel About CSS</a:t>
            </a:r>
          </a:p>
        </p:txBody>
      </p:sp>
      <p:pic>
        <p:nvPicPr>
          <p:cNvPr id="157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838200"/>
            <a:ext cx="5715000" cy="5512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 Revelation…</a:t>
            </a:r>
          </a:p>
        </p:txBody>
      </p:sp>
      <p:sp>
        <p:nvSpPr>
          <p:cNvPr id="160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36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a better way!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Where’s the CSS? (Instructor Demo)</a:t>
            </a:r>
          </a:p>
        </p:txBody>
      </p:sp>
      <p:pic>
        <p:nvPicPr>
          <p:cNvPr id="1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853"/>
            <a:ext cx="9144000" cy="5611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" name="Rectangle 1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67" name="TextBox 13"/>
          <p:cNvSpPr txBox="1"/>
          <p:nvPr/>
        </p:nvSpPr>
        <p:spPr>
          <a:xfrm>
            <a:off x="304800" y="914399"/>
            <a:ext cx="8686800" cy="505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closest to you, take a close look at the Bootstrap-powered HTML document I just sent you.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Be prepared to answer the following two questions: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Where does this HTML document draw its styles from?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How does our browser know which HTML element to style, and in which way? (ex: button face or background banner)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Think about how Google Fonts work.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3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17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1287122"/>
            <a:ext cx="9144001" cy="22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ontent Placeholder 2"/>
          <p:cNvSpPr txBox="1"/>
          <p:nvPr/>
        </p:nvSpPr>
        <p:spPr>
          <a:xfrm>
            <a:off x="-152401" y="794902"/>
            <a:ext cx="3627122" cy="607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17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103"/>
            <a:ext cx="9155742" cy="18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ontent Placeholder 2"/>
          <p:cNvSpPr txBox="1"/>
          <p:nvPr/>
        </p:nvSpPr>
        <p:spPr>
          <a:xfrm>
            <a:off x="-609600" y="3868596"/>
            <a:ext cx="74676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" y="661111"/>
            <a:ext cx="9129487" cy="560218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177" name="TextBox 6"/>
          <p:cNvSpPr txBox="1"/>
          <p:nvPr/>
        </p:nvSpPr>
        <p:spPr>
          <a:xfrm>
            <a:off x="6400799" y="3364467"/>
            <a:ext cx="2168350" cy="350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class=“jumbotron”</a:t>
            </a:r>
          </a:p>
        </p:txBody>
      </p:sp>
      <p:sp>
        <p:nvSpPr>
          <p:cNvPr id="178" name="Rectangle 7"/>
          <p:cNvSpPr/>
          <p:nvPr/>
        </p:nvSpPr>
        <p:spPr>
          <a:xfrm>
            <a:off x="304800" y="1077772"/>
            <a:ext cx="8382001" cy="2667001"/>
          </a:xfrm>
          <a:prstGeom prst="rect">
            <a:avLst/>
          </a:prstGeom>
          <a:ln w="1016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#1 – Pace is Fast!!!</a:t>
            </a:r>
          </a:p>
        </p:txBody>
      </p:sp>
      <p:pic>
        <p:nvPicPr>
          <p:cNvPr id="5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93564"/>
            <a:ext cx="7822383" cy="5226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Big Deal!!!</a:t>
            </a:r>
          </a:p>
        </p:txBody>
      </p:sp>
      <p:sp>
        <p:nvSpPr>
          <p:cNvPr id="181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  <a:endParaRPr sz="3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182" name="Picture 4" descr="Picture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5" name="Rectangle 1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86" name="TextBox 13"/>
          <p:cNvSpPr txBox="1"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the person next to you and celebrate this together.</a:t>
            </a: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discuss the concept of Bootstrap to confirm that you both understand why you are celebrating. 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 u="sng">
                <a:latin typeface="Arial"/>
                <a:ea typeface="Arial"/>
                <a:cs typeface="Arial"/>
                <a:sym typeface="Arial"/>
              </a:defRPr>
            </a:pPr>
            <a:r>
              <a:t>Hint</a:t>
            </a:r>
            <a:r>
              <a:rPr u="none"/>
              <a:t>: You should be explaining why is Bootstrap’s “pre-defined” CSS a big deal.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is Bootstrap?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7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Definition</a:t>
            </a:r>
          </a:p>
        </p:txBody>
      </p:sp>
      <p:sp>
        <p:nvSpPr>
          <p:cNvPr id="19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Twitter Bootstrap </a:t>
            </a:r>
            <a:r>
              <a:rPr b="0"/>
              <a:t>is a free collection of tools for creating websites and web applications.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It comes with a pre-built design template for typography, forms, buttons, navigation, UI elements and JavaScript.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Documentation here: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http://getbootstrap.com/</a:t>
            </a:r>
          </a:p>
        </p:txBody>
      </p:sp>
      <p:pic>
        <p:nvPicPr>
          <p:cNvPr id="19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4495800"/>
            <a:ext cx="2833255" cy="158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4400" y="4501050"/>
            <a:ext cx="3069589" cy="158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473"/>
            <a:ext cx="5467057" cy="545668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Content Placeholder 2"/>
          <p:cNvSpPr txBox="1"/>
          <p:nvPr/>
        </p:nvSpPr>
        <p:spPr>
          <a:xfrm>
            <a:off x="5695655" y="1143000"/>
            <a:ext cx="3295945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20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798"/>
            <a:ext cx="8191500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ontent Placeholder 2"/>
          <p:cNvSpPr txBox="1"/>
          <p:nvPr/>
        </p:nvSpPr>
        <p:spPr>
          <a:xfrm>
            <a:off x="457200" y="990599"/>
            <a:ext cx="8077200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4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</a:t>
            </a:r>
            <a:r>
              <a:rPr sz="2400"/>
              <a:t>. </a:t>
            </a:r>
          </a:p>
        </p:txBody>
      </p:sp>
      <p:sp>
        <p:nvSpPr>
          <p:cNvPr id="205" name="Content Placeholder 2"/>
          <p:cNvSpPr txBox="1"/>
          <p:nvPr/>
        </p:nvSpPr>
        <p:spPr>
          <a:xfrm>
            <a:off x="2833254" y="1093560"/>
            <a:ext cx="32627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b="1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98" y="4572000"/>
            <a:ext cx="1281263" cy="1281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6745" y="4738380"/>
            <a:ext cx="1135527" cy="111488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Content Placeholder 2"/>
          <p:cNvSpPr txBox="1"/>
          <p:nvPr/>
        </p:nvSpPr>
        <p:spPr>
          <a:xfrm>
            <a:off x="5954484" y="1096279"/>
            <a:ext cx="320040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40005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HTML / CSS &amp; Bootstrap </a:t>
            </a: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 with a </a:t>
            </a:r>
            <a:r>
              <a:rPr b="1" u="sng"/>
              <a:t>prebuilt template.</a:t>
            </a:r>
            <a:endParaRPr sz="3200"/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b="1" sz="19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You can still customize, but now have a pre-built style and aesthetic look.</a:t>
            </a:r>
          </a:p>
        </p:txBody>
      </p:sp>
      <p:pic>
        <p:nvPicPr>
          <p:cNvPr id="20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793" y="4703607"/>
            <a:ext cx="1145573" cy="1124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4800" y="4784192"/>
            <a:ext cx="685800" cy="88750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Rectangle 1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/ CSS / Bootstrap Analogy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Key Bootstrap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6" name="Rectangle 1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Components</a:t>
            </a:r>
          </a:p>
        </p:txBody>
      </p:sp>
      <p:sp>
        <p:nvSpPr>
          <p:cNvPr id="217" name="Content Placeholder 2"/>
          <p:cNvSpPr txBox="1"/>
          <p:nvPr/>
        </p:nvSpPr>
        <p:spPr>
          <a:xfrm>
            <a:off x="367145" y="5333999"/>
            <a:ext cx="8382001" cy="95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Bootstrap</a:t>
            </a:r>
            <a:r>
              <a:rPr b="0"/>
              <a:t> offers a wide range of components that you should consider including in your next web projects. Flip through the documentation and incorporate elements you see fit. </a:t>
            </a:r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6600" y="708572"/>
            <a:ext cx="1891714" cy="4589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" name="Rectangle 9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Nav Bars</a:t>
            </a:r>
          </a:p>
        </p:txBody>
      </p:sp>
      <p:pic>
        <p:nvPicPr>
          <p:cNvPr id="22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177" y="1905000"/>
            <a:ext cx="8205790" cy="4343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19124" b="0"/>
          <a:stretch>
            <a:fillRect/>
          </a:stretch>
        </p:blipFill>
        <p:spPr>
          <a:xfrm>
            <a:off x="-1" y="914400"/>
            <a:ext cx="9130146" cy="485775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angle 6"/>
          <p:cNvSpPr txBox="1"/>
          <p:nvPr/>
        </p:nvSpPr>
        <p:spPr>
          <a:xfrm>
            <a:off x="304800" y="147605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2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56" name="Shape 70"/>
          <p:cNvSpPr txBox="1"/>
          <p:nvPr/>
        </p:nvSpPr>
        <p:spPr>
          <a:xfrm>
            <a:off x="304799" y="761998"/>
            <a:ext cx="8740776" cy="549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Here’s the reality, the pace of this program </a:t>
            </a:r>
            <a:r>
              <a:rPr i="1" u="sng"/>
              <a:t>is FAST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We could slow down and make it easier – but that wouldn’t prepare you to be developers right out of the program.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Take up the challenge. Try to retain as much as you can.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on your own time (after the program), go back and review the concepts you felt you needed a refresher on. </a:t>
            </a:r>
            <a:endParaRPr sz="2400"/>
          </a:p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Don’t try to master </a:t>
            </a:r>
            <a:r>
              <a:rPr i="1"/>
              <a:t>every </a:t>
            </a:r>
            <a:r>
              <a:t>little detail.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Focus on the big picture and how to find what you need, when you need it.</a:t>
            </a:r>
            <a:r>
              <a:rPr u="none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" name="Rectangle 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Jumbotron</a:t>
            </a:r>
          </a:p>
        </p:txBody>
      </p:sp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9770" r="0" b="0"/>
          <a:stretch>
            <a:fillRect/>
          </a:stretch>
        </p:blipFill>
        <p:spPr>
          <a:xfrm>
            <a:off x="57150" y="1066799"/>
            <a:ext cx="9029700" cy="365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4800600"/>
            <a:ext cx="7681763" cy="1260475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 9"/>
          <p:cNvSpPr txBox="1"/>
          <p:nvPr/>
        </p:nvSpPr>
        <p:spPr>
          <a:xfrm>
            <a:off x="-25924" y="4763025"/>
            <a:ext cx="701040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3" name="Rectangle 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Table</a:t>
            </a:r>
          </a:p>
        </p:txBody>
      </p:sp>
      <p:sp>
        <p:nvSpPr>
          <p:cNvPr id="234" name="Rectangle 7"/>
          <p:cNvSpPr txBox="1"/>
          <p:nvPr/>
        </p:nvSpPr>
        <p:spPr>
          <a:xfrm>
            <a:off x="609600" y="2667000"/>
            <a:ext cx="70104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25" y="990600"/>
            <a:ext cx="7981950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3110328"/>
            <a:ext cx="4572000" cy="3162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Form</a:t>
            </a:r>
          </a:p>
        </p:txBody>
      </p:sp>
      <p:pic>
        <p:nvPicPr>
          <p:cNvPr id="2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325" y="3118870"/>
            <a:ext cx="5826773" cy="3040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197" y="747991"/>
            <a:ext cx="6034089" cy="228356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Rectangle 4"/>
          <p:cNvSpPr txBox="1"/>
          <p:nvPr/>
        </p:nvSpPr>
        <p:spPr>
          <a:xfrm>
            <a:off x="1241197" y="3129296"/>
            <a:ext cx="7010401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4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(BootstrapButtons.html | 5-BootstrapDemo)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47" name="TextBox 8"/>
          <p:cNvSpPr txBox="1"/>
          <p:nvPr/>
        </p:nvSpPr>
        <p:spPr>
          <a:xfrm>
            <a:off x="304800" y="847664"/>
            <a:ext cx="8686800" cy="50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with someone closest to you: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Navigate to the Twitter Bootstrap website.</a:t>
            </a: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copy the link to the Bootstrap CSS file into one of your old HTML files.</a:t>
            </a: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Look through the Bootstrap CSS or Components list and incorporate at least three Bootstrap elements onto your page.</a:t>
            </a: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to your section’s channel when you finish.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Takeaways</a:t>
            </a:r>
          </a:p>
        </p:txBody>
      </p:sp>
      <p:sp>
        <p:nvSpPr>
          <p:cNvPr id="252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By the end of class you should be able to: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loose definition of “typography” and a few CSS properties for styling it.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practical example of using pseudo-classes.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Understand </a:t>
            </a:r>
            <a:r>
              <a:rPr i="1"/>
              <a:t>generally</a:t>
            </a:r>
            <a:r>
              <a:t> what Twitter Bootstrap is and why pre-defined CSS frameworks are powerful. 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4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Know how to incorporate the Twitter Bootstrap style library into your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Class… Layout Building!</a:t>
            </a:r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Homework 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59" name="Shape 70"/>
          <p:cNvSpPr txBox="1"/>
          <p:nvPr/>
        </p:nvSpPr>
        <p:spPr>
          <a:xfrm>
            <a:off x="304799" y="761998"/>
            <a:ext cx="8740776" cy="357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That said, as instructors and TAs, we are here to help.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Share your GitHub code as you run into issues. We can let you know if you’re going in the right (or wrong) direction.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Come to office hours! We can help go over old code, offer tips on homework, or just generally give you a pep talk.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6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0" y="3886200"/>
            <a:ext cx="2351728" cy="2351729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Rectangle 1"/>
          <p:cNvSpPr txBox="1"/>
          <p:nvPr/>
        </p:nvSpPr>
        <p:spPr>
          <a:xfrm>
            <a:off x="304798" y="3886199"/>
            <a:ext cx="5802957" cy="74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Reach out to Student Success if you’d ever like to schedule a 1-on-1 meeting.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pic>
        <p:nvPicPr>
          <p:cNvPr id="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685800"/>
            <a:ext cx="8677516" cy="5588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67" name="Shape 7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Advice:</a:t>
            </a:r>
            <a:r>
              <a:rPr u="none"/>
              <a:t> </a:t>
            </a:r>
            <a:br>
              <a:rPr u="none"/>
            </a:br>
            <a:r>
              <a:rPr u="none"/>
              <a:t>While in this program, concentrate </a:t>
            </a:r>
            <a:r>
              <a:t>all</a:t>
            </a:r>
            <a:r>
              <a:rPr u="none"/>
              <a:t> your efforts on what we’re covering in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Books can be helpful when you are learning on your own. But in a Bootcamp like this, they can also be distracting—especially when our class is moving so quickly.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When you’re at home, focus your efforts on completing your homework, re-completing in-class exercises, and going over slides.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Invest in books and outside tutorials </a:t>
            </a:r>
            <a:r>
              <a:rPr i="1"/>
              <a:t>after</a:t>
            </a:r>
            <a:r>
              <a:t> you finish the program.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#2 – Books Please?</a:t>
            </a:r>
          </a:p>
        </p:txBody>
      </p:sp>
      <p:sp>
        <p:nvSpPr>
          <p:cNvPr id="70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That said,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if you truly feel the need for outside resources…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